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61" r:id="rId4"/>
    <p:sldId id="259" r:id="rId5"/>
    <p:sldId id="263" r:id="rId6"/>
    <p:sldId id="258" r:id="rId7"/>
    <p:sldId id="264" r:id="rId8"/>
    <p:sldId id="265" r:id="rId9"/>
    <p:sldId id="266" r:id="rId10"/>
    <p:sldId id="268" r:id="rId11"/>
    <p:sldId id="262" r:id="rId12"/>
    <p:sldId id="267" r:id="rId13"/>
  </p:sldIdLst>
  <p:sldSz cx="12192000" cy="6858000"/>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A2A49A1-DF42-4861-8CF6-CF43248C2EB5}" type="datetimeFigureOut">
              <a:rPr lang="sr-Latn-RS" smtClean="0"/>
              <a:t>4.7.2023.</a:t>
            </a:fld>
            <a:endParaRPr lang="sr-Latn-R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sr-Latn-R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8B16EA1-E846-410F-AA02-C807910DB489}" type="slidenum">
              <a:rPr lang="sr-Latn-RS" smtClean="0"/>
              <a:t>‹#›</a:t>
            </a:fld>
            <a:endParaRPr lang="sr-Latn-RS"/>
          </a:p>
        </p:txBody>
      </p:sp>
    </p:spTree>
    <p:extLst>
      <p:ext uri="{BB962C8B-B14F-4D97-AF65-F5344CB8AC3E}">
        <p14:creationId xmlns:p14="http://schemas.microsoft.com/office/powerpoint/2010/main" val="21005520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389801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281178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153901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365962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284325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346653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185587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118563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289421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377415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AE900-0F65-499F-8B92-98A20EC2E762}" type="datetimeFigureOut">
              <a:rPr lang="sr-Latn-RS" smtClean="0"/>
              <a:t>4.7.2023.</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038254F9-892D-4E41-9A8F-2BD3F66F5BC6}" type="slidenum">
              <a:rPr lang="sr-Latn-RS" smtClean="0"/>
              <a:t>‹#›</a:t>
            </a:fld>
            <a:endParaRPr lang="sr-Latn-RS"/>
          </a:p>
        </p:txBody>
      </p:sp>
    </p:spTree>
    <p:extLst>
      <p:ext uri="{BB962C8B-B14F-4D97-AF65-F5344CB8AC3E}">
        <p14:creationId xmlns:p14="http://schemas.microsoft.com/office/powerpoint/2010/main" val="173647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AE900-0F65-499F-8B92-98A20EC2E762}" type="datetimeFigureOut">
              <a:rPr lang="sr-Latn-RS" smtClean="0"/>
              <a:t>4.7.2023.</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254F9-892D-4E41-9A8F-2BD3F66F5BC6}" type="slidenum">
              <a:rPr lang="sr-Latn-RS" smtClean="0"/>
              <a:t>‹#›</a:t>
            </a:fld>
            <a:endParaRPr lang="sr-Latn-RS"/>
          </a:p>
        </p:txBody>
      </p:sp>
    </p:spTree>
    <p:extLst>
      <p:ext uri="{BB962C8B-B14F-4D97-AF65-F5344CB8AC3E}">
        <p14:creationId xmlns:p14="http://schemas.microsoft.com/office/powerpoint/2010/main" val="91829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9037"/>
            <a:ext cx="9352547" cy="2387600"/>
          </a:xfrm>
        </p:spPr>
        <p:txBody>
          <a:bodyPr>
            <a:normAutofit/>
          </a:bodyPr>
          <a:lstStyle/>
          <a:p>
            <a:r>
              <a:rPr lang="sr-Latn-RS" sz="3400" b="1"/>
              <a:t>Perspectives of enhancing cooperation: </a:t>
            </a:r>
            <a:r>
              <a:rPr lang="sr-Latn-RS" sz="3400" b="1" smtClean="0"/>
              <a:t/>
            </a:r>
            <a:br>
              <a:rPr lang="sr-Latn-RS" sz="3400" b="1" smtClean="0"/>
            </a:br>
            <a:r>
              <a:rPr lang="sr-Latn-RS" sz="3400" b="1" smtClean="0"/>
              <a:t>Are </a:t>
            </a:r>
            <a:r>
              <a:rPr lang="sr-Latn-RS" sz="3400" b="1"/>
              <a:t>rapid acceleration of bilateral merchandise trade and Chinese FDI inflows into Serbia can be sustained</a:t>
            </a:r>
            <a:r>
              <a:rPr lang="sr-Latn-RS" sz="3400" b="1" smtClean="0"/>
              <a:t>?</a:t>
            </a:r>
            <a:endParaRPr lang="sr-Latn-RS" sz="3400"/>
          </a:p>
        </p:txBody>
      </p:sp>
      <p:sp>
        <p:nvSpPr>
          <p:cNvPr id="3" name="Subtitle 2"/>
          <p:cNvSpPr>
            <a:spLocks noGrp="1"/>
          </p:cNvSpPr>
          <p:nvPr>
            <p:ph type="subTitle" idx="1"/>
          </p:nvPr>
        </p:nvSpPr>
        <p:spPr>
          <a:xfrm>
            <a:off x="1524000" y="3978442"/>
            <a:ext cx="9144000" cy="1279358"/>
          </a:xfrm>
        </p:spPr>
        <p:txBody>
          <a:bodyPr/>
          <a:lstStyle/>
          <a:p>
            <a:r>
              <a:rPr lang="sr-Latn-RS" sz="1800" i="1"/>
              <a:t>Authors</a:t>
            </a:r>
            <a:r>
              <a:rPr lang="sr-Latn-RS" sz="1800"/>
              <a:t>: </a:t>
            </a:r>
          </a:p>
          <a:p>
            <a:r>
              <a:rPr lang="sr-Latn-RS" sz="1800"/>
              <a:t>Ivan Nikolić, PhD </a:t>
            </a:r>
            <a:r>
              <a:rPr lang="sr-Latn-RS" sz="1800" smtClean="0"/>
              <a:t>Economics </a:t>
            </a:r>
            <a:r>
              <a:rPr lang="sr-Latn-RS" sz="1800"/>
              <a:t>Institute, Belgrade</a:t>
            </a:r>
          </a:p>
          <a:p>
            <a:r>
              <a:rPr lang="sr-Latn-RS" sz="1800"/>
              <a:t>Goran Nikolić, PhD Institute of European Studies, Belgrade</a:t>
            </a:r>
          </a:p>
          <a:p>
            <a:endParaRPr lang="sr-Latn-RS"/>
          </a:p>
        </p:txBody>
      </p:sp>
    </p:spTree>
    <p:extLst>
      <p:ext uri="{BB962C8B-B14F-4D97-AF65-F5344CB8AC3E}">
        <p14:creationId xmlns:p14="http://schemas.microsoft.com/office/powerpoint/2010/main" val="396306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r-Latn-RS" smtClean="0"/>
              <a:t>FTA - expectations and risks</a:t>
            </a:r>
            <a:endParaRPr lang="sr-Latn-RS"/>
          </a:p>
        </p:txBody>
      </p:sp>
      <p:sp>
        <p:nvSpPr>
          <p:cNvPr id="6" name="Content Placeholder 5"/>
          <p:cNvSpPr>
            <a:spLocks noGrp="1"/>
          </p:cNvSpPr>
          <p:nvPr>
            <p:ph idx="1"/>
          </p:nvPr>
        </p:nvSpPr>
        <p:spPr/>
        <p:txBody>
          <a:bodyPr>
            <a:noAutofit/>
          </a:bodyPr>
          <a:lstStyle/>
          <a:p>
            <a:r>
              <a:rPr lang="sr-Latn-RS" sz="2300"/>
              <a:t>Serbia and China should sign </a:t>
            </a:r>
            <a:r>
              <a:rPr lang="sr-Latn-RS" sz="2300" smtClean="0"/>
              <a:t>a</a:t>
            </a:r>
            <a:r>
              <a:rPr lang="en-US" sz="2300" smtClean="0"/>
              <a:t> Free trade Agreement (FTA)</a:t>
            </a:r>
            <a:r>
              <a:rPr lang="sr-Latn-RS" sz="2300" smtClean="0"/>
              <a:t> by </a:t>
            </a:r>
            <a:r>
              <a:rPr lang="sr-Latn-RS" sz="2300"/>
              <a:t>the end of the </a:t>
            </a:r>
            <a:r>
              <a:rPr lang="sr-Latn-RS" sz="2300" smtClean="0"/>
              <a:t>year...</a:t>
            </a:r>
          </a:p>
          <a:p>
            <a:r>
              <a:rPr lang="sr-Latn-RS" sz="2300"/>
              <a:t>The food and beverage industry could benefit from the </a:t>
            </a:r>
            <a:r>
              <a:rPr lang="sr-Latn-RS" sz="2300" smtClean="0"/>
              <a:t>FTA</a:t>
            </a:r>
            <a:endParaRPr lang="sr-Latn-RS" sz="2300"/>
          </a:p>
          <a:p>
            <a:r>
              <a:rPr lang="sr-Latn-RS" sz="2300"/>
              <a:t>However, the agreement is important because of the wider </a:t>
            </a:r>
            <a:r>
              <a:rPr lang="sr-Latn-RS" sz="2300" smtClean="0"/>
              <a:t>context...</a:t>
            </a:r>
          </a:p>
          <a:p>
            <a:r>
              <a:rPr lang="sr-Latn-RS" sz="2300"/>
              <a:t>In order to increase the export of Serbian products, an agreement alone is not enough. It is necessary to organize more efficient production on a larger scale, more competitive transportation to such a distant market, and of course, to lead a competitive game with other countries that are interested in Chinese consumption.</a:t>
            </a:r>
          </a:p>
          <a:p>
            <a:r>
              <a:rPr lang="sr-Latn-RS" sz="2300"/>
              <a:t>The negative effect on customs </a:t>
            </a:r>
            <a:r>
              <a:rPr lang="sr-Latn-RS" sz="2300" smtClean="0"/>
              <a:t>duty revenues!</a:t>
            </a:r>
          </a:p>
          <a:p>
            <a:r>
              <a:rPr lang="sr-Latn-RS" sz="2300"/>
              <a:t>All this is a complicated process that requires a strategic approach... One must be patient, to slowly and carefully weigh the arguments for and against certain measures</a:t>
            </a:r>
            <a:r>
              <a:rPr lang="sr-Latn-RS" sz="2300" smtClean="0"/>
              <a:t>.  </a:t>
            </a:r>
            <a:endParaRPr lang="sr-Latn-RS" sz="2300"/>
          </a:p>
          <a:p>
            <a:endParaRPr lang="sr-Latn-RS" sz="2300"/>
          </a:p>
        </p:txBody>
      </p:sp>
    </p:spTree>
    <p:extLst>
      <p:ext uri="{BB962C8B-B14F-4D97-AF65-F5344CB8AC3E}">
        <p14:creationId xmlns:p14="http://schemas.microsoft.com/office/powerpoint/2010/main" val="3676031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General conclusion</a:t>
            </a:r>
            <a:endParaRPr lang="sr-Latn-RS"/>
          </a:p>
        </p:txBody>
      </p:sp>
      <p:sp>
        <p:nvSpPr>
          <p:cNvPr id="3" name="Content Placeholder 2"/>
          <p:cNvSpPr>
            <a:spLocks noGrp="1"/>
          </p:cNvSpPr>
          <p:nvPr>
            <p:ph idx="1"/>
          </p:nvPr>
        </p:nvSpPr>
        <p:spPr/>
        <p:txBody>
          <a:bodyPr>
            <a:normAutofit/>
          </a:bodyPr>
          <a:lstStyle/>
          <a:p>
            <a:r>
              <a:rPr lang="sr-Latn-RS" sz="2300"/>
              <a:t>The reasons for promoting foreign direct investment from China have been different so far. </a:t>
            </a:r>
            <a:endParaRPr lang="sr-Latn-RS" sz="2300" smtClean="0"/>
          </a:p>
          <a:p>
            <a:r>
              <a:rPr lang="sr-Latn-RS" sz="2300" smtClean="0"/>
              <a:t>In </a:t>
            </a:r>
            <a:r>
              <a:rPr lang="sr-Latn-RS" sz="2300"/>
              <a:t>this part of Europe, the recipe for Serbia will somehow be a panacea for others. That is why it is a mutual challenge. </a:t>
            </a:r>
            <a:endParaRPr lang="sr-Latn-RS" sz="2300" smtClean="0"/>
          </a:p>
          <a:p>
            <a:r>
              <a:rPr lang="sr-Latn-RS" sz="2300" smtClean="0"/>
              <a:t>Therefore</a:t>
            </a:r>
            <a:r>
              <a:rPr lang="sr-Latn-RS" sz="2300"/>
              <a:t>, this work can be useful for policymakers of both countries.</a:t>
            </a:r>
          </a:p>
          <a:p>
            <a:endParaRPr lang="sr-Latn-RS" sz="2300"/>
          </a:p>
        </p:txBody>
      </p:sp>
    </p:spTree>
    <p:extLst>
      <p:ext uri="{BB962C8B-B14F-4D97-AF65-F5344CB8AC3E}">
        <p14:creationId xmlns:p14="http://schemas.microsoft.com/office/powerpoint/2010/main" val="2409386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99347"/>
            <a:ext cx="10515600" cy="3377615"/>
          </a:xfrm>
        </p:spPr>
        <p:txBody>
          <a:bodyPr>
            <a:normAutofit/>
          </a:bodyPr>
          <a:lstStyle/>
          <a:p>
            <a:pPr marL="0" indent="0" algn="ctr">
              <a:buNone/>
            </a:pPr>
            <a:r>
              <a:rPr lang="en-US" sz="3400" smtClean="0"/>
              <a:t>Thank you for your attention</a:t>
            </a:r>
            <a:endParaRPr lang="sr-Latn-RS" sz="3400"/>
          </a:p>
        </p:txBody>
      </p:sp>
    </p:spTree>
    <p:extLst>
      <p:ext uri="{BB962C8B-B14F-4D97-AF65-F5344CB8AC3E}">
        <p14:creationId xmlns:p14="http://schemas.microsoft.com/office/powerpoint/2010/main" val="26325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Introduction</a:t>
            </a:r>
            <a:endParaRPr lang="sr-Latn-RS"/>
          </a:p>
        </p:txBody>
      </p:sp>
      <p:sp>
        <p:nvSpPr>
          <p:cNvPr id="3" name="Content Placeholder 2"/>
          <p:cNvSpPr>
            <a:spLocks noGrp="1"/>
          </p:cNvSpPr>
          <p:nvPr>
            <p:ph idx="1"/>
          </p:nvPr>
        </p:nvSpPr>
        <p:spPr/>
        <p:txBody>
          <a:bodyPr>
            <a:noAutofit/>
          </a:bodyPr>
          <a:lstStyle/>
          <a:p>
            <a:r>
              <a:rPr lang="sr-Latn-RS" sz="2200"/>
              <a:t>The 14+1 framework under Belt and Road Initiative in Europe is on a slippery slope. The relationship between Brussels and Beijing is rapidly transformed from competition, through systemic rivalry, to decoupling in many areas. </a:t>
            </a:r>
            <a:endParaRPr lang="sr-Latn-RS" sz="2200" smtClean="0"/>
          </a:p>
          <a:p>
            <a:r>
              <a:rPr lang="sr-Latn-RS" sz="2200" smtClean="0"/>
              <a:t>In </a:t>
            </a:r>
            <a:r>
              <a:rPr lang="sr-Latn-RS" sz="2200"/>
              <a:t>these </a:t>
            </a:r>
            <a:r>
              <a:rPr lang="sr-Latn-RS" sz="2200" smtClean="0"/>
              <a:t>circumstances</a:t>
            </a:r>
            <a:r>
              <a:rPr lang="sr-Latn-RS" sz="2200" smtClean="0"/>
              <a:t>, </a:t>
            </a:r>
            <a:r>
              <a:rPr lang="sr-Latn-RS" sz="2200" smtClean="0"/>
              <a:t>Serbia</a:t>
            </a:r>
            <a:r>
              <a:rPr lang="sr-Latn-RS" sz="2200"/>
              <a:t>, by far the biggest Western Balkans country, is the exception that proves the rule. Even if it finds itself politically between a rock and a hard place, the country has managed to preserve its independence and a balanced relationship between the West and the East. Refused to join EU sanctions against Russia although supports Ukraine, neither. </a:t>
            </a:r>
            <a:endParaRPr lang="sr-Latn-RS" sz="2200" smtClean="0"/>
          </a:p>
          <a:p>
            <a:r>
              <a:rPr lang="sr-Latn-RS" sz="2200" smtClean="0"/>
              <a:t>With </a:t>
            </a:r>
            <a:r>
              <a:rPr lang="sr-Latn-RS" sz="2200"/>
              <a:t>the EU's irrational unwillingness to expand to the Balkan, China is successfully filling the geopolitical vacuum with a win-win outcome to accelerate economic development through increased connectivity. </a:t>
            </a:r>
            <a:endParaRPr lang="sr-Latn-RS" sz="2200" smtClean="0"/>
          </a:p>
          <a:p>
            <a:r>
              <a:rPr lang="sr-Latn-RS" sz="2200" smtClean="0"/>
              <a:t>Apart </a:t>
            </a:r>
            <a:r>
              <a:rPr lang="sr-Latn-RS" sz="2200"/>
              <a:t>from loan-based projects, Chinese investment is becoming an increasingly important field of bilateral cooperation. Investment has been directed mainly towards Serbia’s export-oriented manufacturing areas, as well as key infrastructural projects.</a:t>
            </a:r>
          </a:p>
          <a:p>
            <a:endParaRPr lang="sr-Latn-RS" sz="2200"/>
          </a:p>
        </p:txBody>
      </p:sp>
    </p:spTree>
    <p:extLst>
      <p:ext uri="{BB962C8B-B14F-4D97-AF65-F5344CB8AC3E}">
        <p14:creationId xmlns:p14="http://schemas.microsoft.com/office/powerpoint/2010/main" val="59575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Research objectives</a:t>
            </a:r>
            <a:endParaRPr lang="sr-Latn-RS"/>
          </a:p>
        </p:txBody>
      </p:sp>
      <p:sp>
        <p:nvSpPr>
          <p:cNvPr id="3" name="Content Placeholder 2"/>
          <p:cNvSpPr>
            <a:spLocks noGrp="1"/>
          </p:cNvSpPr>
          <p:nvPr>
            <p:ph idx="1"/>
          </p:nvPr>
        </p:nvSpPr>
        <p:spPr/>
        <p:txBody>
          <a:bodyPr>
            <a:normAutofit/>
          </a:bodyPr>
          <a:lstStyle/>
          <a:p>
            <a:r>
              <a:rPr lang="sr-Latn-RS" sz="2400"/>
              <a:t>The aim of this analysis is to examine to what extent the exuberance of economic relations with China helped Serbia as a buffer against negative exogenous shocks caused by the COVID-19 pandemic, as well as Russia’s full-scale invasion of Ukraine. </a:t>
            </a:r>
            <a:endParaRPr lang="sr-Latn-RS" sz="2400" smtClean="0"/>
          </a:p>
          <a:p>
            <a:r>
              <a:rPr lang="sr-Latn-RS" sz="2400" smtClean="0"/>
              <a:t>At </a:t>
            </a:r>
            <a:r>
              <a:rPr lang="sr-Latn-RS" sz="2400"/>
              <a:t>the same time, the perspective of this cooperation will be evaluated, especially with regard to the signing of the Memorandum of Understanding, which marked the formal beginning of negotiations on free trade between Serbia and China. </a:t>
            </a:r>
            <a:endParaRPr lang="sr-Latn-RS" sz="2400" smtClean="0"/>
          </a:p>
          <a:p>
            <a:r>
              <a:rPr lang="sr-Latn-RS" sz="2400" smtClean="0"/>
              <a:t>Are </a:t>
            </a:r>
            <a:r>
              <a:rPr lang="sr-Latn-RS" sz="2400"/>
              <a:t>there any grounds for optimism about cooperation in the production of emerging technologies, a more coordinated and efficient approach to the green industrial policy that awaits us in the future? </a:t>
            </a:r>
          </a:p>
          <a:p>
            <a:endParaRPr lang="sr-Latn-RS"/>
          </a:p>
        </p:txBody>
      </p:sp>
    </p:spTree>
    <p:extLst>
      <p:ext uri="{BB962C8B-B14F-4D97-AF65-F5344CB8AC3E}">
        <p14:creationId xmlns:p14="http://schemas.microsoft.com/office/powerpoint/2010/main" val="3909213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China's investments in Serbia</a:t>
            </a:r>
            <a:endParaRPr lang="sr-Latn-RS"/>
          </a:p>
        </p:txBody>
      </p:sp>
      <p:sp>
        <p:nvSpPr>
          <p:cNvPr id="3" name="Content Placeholder 2"/>
          <p:cNvSpPr>
            <a:spLocks noGrp="1"/>
          </p:cNvSpPr>
          <p:nvPr>
            <p:ph idx="1"/>
          </p:nvPr>
        </p:nvSpPr>
        <p:spPr/>
        <p:txBody>
          <a:bodyPr/>
          <a:lstStyle/>
          <a:p>
            <a:r>
              <a:rPr lang="sr-Latn-RS" smtClean="0"/>
              <a:t>China's investments in Serbia in recent years have been growing faster than total Chinese OFDI along BRI countries. </a:t>
            </a:r>
          </a:p>
          <a:p>
            <a:r>
              <a:rPr lang="sr-Latn-RS" smtClean="0"/>
              <a:t>In 2015, investments from China in Serbia amounted to a modest 66.5 million euros (or 3.1% of the total FDI inflow), but in 2022, investments reached 1,399.3 million euros (or 31.7% of the total FDI inflow). </a:t>
            </a:r>
            <a:endParaRPr lang="sr-Latn-RS"/>
          </a:p>
        </p:txBody>
      </p:sp>
    </p:spTree>
    <p:extLst>
      <p:ext uri="{BB962C8B-B14F-4D97-AF65-F5344CB8AC3E}">
        <p14:creationId xmlns:p14="http://schemas.microsoft.com/office/powerpoint/2010/main" val="1161676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stretch>
            <a:fillRect/>
          </a:stretch>
        </p:blipFill>
        <p:spPr>
          <a:xfrm>
            <a:off x="489284" y="1204855"/>
            <a:ext cx="5036599" cy="4292608"/>
          </a:xfrm>
          <a:prstGeom prst="rect">
            <a:avLst/>
          </a:prstGeom>
        </p:spPr>
      </p:pic>
      <p:pic>
        <p:nvPicPr>
          <p:cNvPr id="10" name="Content Placeholder 9"/>
          <p:cNvPicPr>
            <a:picLocks noGrp="1" noChangeAspect="1"/>
          </p:cNvPicPr>
          <p:nvPr>
            <p:ph sz="half" idx="2"/>
          </p:nvPr>
        </p:nvPicPr>
        <p:blipFill>
          <a:blip r:embed="rId3"/>
          <a:stretch>
            <a:fillRect/>
          </a:stretch>
        </p:blipFill>
        <p:spPr>
          <a:xfrm>
            <a:off x="5815264" y="1215678"/>
            <a:ext cx="5169568" cy="4281785"/>
          </a:xfrm>
          <a:prstGeom prst="rect">
            <a:avLst/>
          </a:prstGeom>
        </p:spPr>
      </p:pic>
      <p:sp>
        <p:nvSpPr>
          <p:cNvPr id="11" name="Rectangle 10"/>
          <p:cNvSpPr/>
          <p:nvPr/>
        </p:nvSpPr>
        <p:spPr>
          <a:xfrm>
            <a:off x="9141389" y="5698775"/>
            <a:ext cx="1625766" cy="246221"/>
          </a:xfrm>
          <a:prstGeom prst="rect">
            <a:avLst/>
          </a:prstGeom>
        </p:spPr>
        <p:txBody>
          <a:bodyPr wrap="none">
            <a:spAutoFit/>
          </a:bodyPr>
          <a:lstStyle/>
          <a:p>
            <a:r>
              <a:rPr lang="sr-Latn-RS" sz="1000" i="1" smtClean="0"/>
              <a:t>Source: author's calculation</a:t>
            </a:r>
            <a:endParaRPr lang="sr-Latn-RS" sz="1000" i="1"/>
          </a:p>
        </p:txBody>
      </p:sp>
    </p:spTree>
    <p:extLst>
      <p:ext uri="{BB962C8B-B14F-4D97-AF65-F5344CB8AC3E}">
        <p14:creationId xmlns:p14="http://schemas.microsoft.com/office/powerpoint/2010/main" val="81654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sr-Latn-RS" sz="2400" smtClean="0"/>
              <a:t>Moreover, 98.2% of these investments were located in the mining, processing industry and construction sectors. </a:t>
            </a:r>
            <a:endParaRPr lang="sr-Latn-RS" sz="2200"/>
          </a:p>
        </p:txBody>
      </p:sp>
      <p:pic>
        <p:nvPicPr>
          <p:cNvPr id="7" name="Content Placeholder 6"/>
          <p:cNvPicPr>
            <a:picLocks noGrp="1" noChangeAspect="1"/>
          </p:cNvPicPr>
          <p:nvPr>
            <p:ph sz="half" idx="1"/>
          </p:nvPr>
        </p:nvPicPr>
        <p:blipFill>
          <a:blip r:embed="rId2"/>
          <a:stretch>
            <a:fillRect/>
          </a:stretch>
        </p:blipFill>
        <p:spPr>
          <a:xfrm>
            <a:off x="558857" y="1690688"/>
            <a:ext cx="5285469" cy="4255062"/>
          </a:xfrm>
          <a:prstGeom prst="rect">
            <a:avLst/>
          </a:prstGeom>
        </p:spPr>
      </p:pic>
      <p:sp>
        <p:nvSpPr>
          <p:cNvPr id="9" name="Rectangle 8"/>
          <p:cNvSpPr/>
          <p:nvPr/>
        </p:nvSpPr>
        <p:spPr>
          <a:xfrm>
            <a:off x="9807137" y="6043680"/>
            <a:ext cx="1625766" cy="246221"/>
          </a:xfrm>
          <a:prstGeom prst="rect">
            <a:avLst/>
          </a:prstGeom>
        </p:spPr>
        <p:txBody>
          <a:bodyPr wrap="none">
            <a:spAutoFit/>
          </a:bodyPr>
          <a:lstStyle/>
          <a:p>
            <a:r>
              <a:rPr lang="sr-Latn-RS" sz="1000" i="1" smtClean="0"/>
              <a:t>Source: author's calculation</a:t>
            </a:r>
            <a:endParaRPr lang="sr-Latn-RS" sz="1000" i="1"/>
          </a:p>
        </p:txBody>
      </p:sp>
      <p:pic>
        <p:nvPicPr>
          <p:cNvPr id="14" name="Content Placeholder 13"/>
          <p:cNvPicPr>
            <a:picLocks noGrp="1" noChangeAspect="1"/>
          </p:cNvPicPr>
          <p:nvPr>
            <p:ph sz="half" idx="2"/>
          </p:nvPr>
        </p:nvPicPr>
        <p:blipFill>
          <a:blip r:embed="rId3"/>
          <a:stretch>
            <a:fillRect/>
          </a:stretch>
        </p:blipFill>
        <p:spPr>
          <a:xfrm>
            <a:off x="6144278" y="1690688"/>
            <a:ext cx="5209522" cy="4054213"/>
          </a:xfrm>
          <a:prstGeom prst="rect">
            <a:avLst/>
          </a:prstGeom>
        </p:spPr>
      </p:pic>
    </p:spTree>
    <p:extLst>
      <p:ext uri="{BB962C8B-B14F-4D97-AF65-F5344CB8AC3E}">
        <p14:creationId xmlns:p14="http://schemas.microsoft.com/office/powerpoint/2010/main" val="2009169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r-Latn-RS" sz="2600" b="1"/>
              <a:t>Chinese investments in the Republic of Serbia,  by Branch of Activity</a:t>
            </a:r>
            <a:r>
              <a:rPr lang="sr-Latn-RS" sz="2600"/>
              <a:t/>
            </a:r>
            <a:br>
              <a:rPr lang="sr-Latn-RS" sz="2600"/>
            </a:br>
            <a:endParaRPr lang="sr-Latn-RS" sz="2600"/>
          </a:p>
        </p:txBody>
      </p:sp>
      <p:pic>
        <p:nvPicPr>
          <p:cNvPr id="7" name="Content Placeholder 6"/>
          <p:cNvPicPr>
            <a:picLocks noGrp="1" noChangeAspect="1"/>
          </p:cNvPicPr>
          <p:nvPr>
            <p:ph idx="1"/>
          </p:nvPr>
        </p:nvPicPr>
        <p:blipFill>
          <a:blip r:embed="rId2"/>
          <a:stretch>
            <a:fillRect/>
          </a:stretch>
        </p:blipFill>
        <p:spPr>
          <a:xfrm>
            <a:off x="1077923" y="1027906"/>
            <a:ext cx="9790603" cy="5374216"/>
          </a:xfrm>
          <a:prstGeom prst="rect">
            <a:avLst/>
          </a:prstGeom>
        </p:spPr>
      </p:pic>
      <p:sp>
        <p:nvSpPr>
          <p:cNvPr id="8" name="Rectangle 7"/>
          <p:cNvSpPr/>
          <p:nvPr/>
        </p:nvSpPr>
        <p:spPr>
          <a:xfrm>
            <a:off x="9485397" y="6091807"/>
            <a:ext cx="1625766" cy="246221"/>
          </a:xfrm>
          <a:prstGeom prst="rect">
            <a:avLst/>
          </a:prstGeom>
        </p:spPr>
        <p:txBody>
          <a:bodyPr wrap="none">
            <a:spAutoFit/>
          </a:bodyPr>
          <a:lstStyle/>
          <a:p>
            <a:r>
              <a:rPr lang="sr-Latn-RS" sz="1000" i="1" smtClean="0"/>
              <a:t>Source: author's calculation</a:t>
            </a:r>
            <a:endParaRPr lang="sr-Latn-RS" sz="1000" i="1"/>
          </a:p>
        </p:txBody>
      </p:sp>
    </p:spTree>
    <p:extLst>
      <p:ext uri="{BB962C8B-B14F-4D97-AF65-F5344CB8AC3E}">
        <p14:creationId xmlns:p14="http://schemas.microsoft.com/office/powerpoint/2010/main" val="519623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sr-Latn-RS" sz="2200"/>
              <a:t>The overall value of exports of the Republic of Serbia in the period 2017-2022 increased from EUR 15 billion to EUR 27.3 billion, respectively</a:t>
            </a:r>
            <a:br>
              <a:rPr lang="sr-Latn-RS" sz="2200"/>
            </a:br>
            <a:r>
              <a:rPr lang="sr-Latn-RS" sz="2200" smtClean="0"/>
              <a:t/>
            </a:r>
            <a:br>
              <a:rPr lang="sr-Latn-RS" sz="2200" smtClean="0"/>
            </a:br>
            <a:r>
              <a:rPr lang="sr-Latn-RS" sz="2200" smtClean="0"/>
              <a:t>Selected </a:t>
            </a:r>
            <a:r>
              <a:rPr lang="sr-Latn-RS" sz="2200"/>
              <a:t>destinations of Serbian exports, period 2017-2022  by regions (countries</a:t>
            </a:r>
            <a:r>
              <a:rPr lang="sr-Latn-RS" sz="2200" smtClean="0"/>
              <a:t>):</a:t>
            </a:r>
            <a:endParaRPr lang="sr-Latn-RS" sz="220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032168891"/>
              </p:ext>
            </p:extLst>
          </p:nvPr>
        </p:nvGraphicFramePr>
        <p:xfrm>
          <a:off x="1475874" y="2245894"/>
          <a:ext cx="3801979" cy="2687053"/>
        </p:xfrm>
        <a:graphic>
          <a:graphicData uri="http://schemas.openxmlformats.org/drawingml/2006/table">
            <a:tbl>
              <a:tblPr firstRow="1" firstCol="1" bandRow="1">
                <a:tableStyleId>{2D5ABB26-0587-4C30-8999-92F81FD0307C}</a:tableStyleId>
              </a:tblPr>
              <a:tblGrid>
                <a:gridCol w="1725737"/>
                <a:gridCol w="1154957"/>
                <a:gridCol w="921285"/>
              </a:tblGrid>
              <a:tr h="946497">
                <a:tc>
                  <a:txBody>
                    <a:bodyPr/>
                    <a:lstStyle/>
                    <a:p>
                      <a:pPr>
                        <a:lnSpc>
                          <a:spcPct val="107000"/>
                        </a:lnSpc>
                      </a:pPr>
                      <a:endParaRPr lang="sr-Latn-RS" sz="1200">
                        <a:effectLst/>
                        <a:latin typeface="+mn-lt"/>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sr-Latn-RS" sz="1200" b="1">
                          <a:effectLst/>
                          <a:latin typeface="+mn-lt"/>
                        </a:rPr>
                        <a:t>Contribution to the value increase of exports</a:t>
                      </a:r>
                      <a:endParaRPr lang="sr-Latn-RS" sz="1200" b="1">
                        <a:effectLst/>
                        <a:latin typeface="+mn-lt"/>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sr-Latn-RS" sz="1200" b="1">
                          <a:effectLst/>
                          <a:latin typeface="+mn-lt"/>
                        </a:rPr>
                        <a:t>Share in the total value of exports</a:t>
                      </a:r>
                      <a:endParaRPr lang="sr-Latn-RS" sz="1200" b="1">
                        <a:effectLst/>
                        <a:latin typeface="+mn-lt"/>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r>
              <a:tr h="435139">
                <a:tc>
                  <a:txBody>
                    <a:bodyPr/>
                    <a:lstStyle/>
                    <a:p>
                      <a:pPr algn="ctr">
                        <a:lnSpc>
                          <a:spcPct val="107000"/>
                        </a:lnSpc>
                        <a:spcAft>
                          <a:spcPts val="0"/>
                        </a:spcAft>
                      </a:pPr>
                      <a:r>
                        <a:rPr lang="sr-Latn-RS" sz="1200">
                          <a:effectLst/>
                          <a:latin typeface="+mn-lt"/>
                        </a:rPr>
                        <a:t>EU28</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sr-Latn-RS" sz="1200">
                          <a:effectLst/>
                          <a:latin typeface="+mn-lt"/>
                        </a:rPr>
                        <a:t>65,2%</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ct val="107000"/>
                        </a:lnSpc>
                        <a:spcAft>
                          <a:spcPts val="0"/>
                        </a:spcAft>
                      </a:pPr>
                      <a:r>
                        <a:rPr lang="sr-Latn-RS" sz="1200">
                          <a:effectLst/>
                          <a:latin typeface="+mn-lt"/>
                        </a:rPr>
                        <a:t>66,2%</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r>
              <a:tr h="435139">
                <a:tc>
                  <a:txBody>
                    <a:bodyPr/>
                    <a:lstStyle/>
                    <a:p>
                      <a:pPr algn="ctr">
                        <a:lnSpc>
                          <a:spcPct val="107000"/>
                        </a:lnSpc>
                        <a:spcAft>
                          <a:spcPts val="0"/>
                        </a:spcAft>
                      </a:pPr>
                      <a:r>
                        <a:rPr lang="sr-Latn-RS" sz="1200">
                          <a:effectLst/>
                          <a:latin typeface="+mn-lt"/>
                        </a:rPr>
                        <a:t>W.Balkan</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a:effectLst/>
                          <a:latin typeface="+mn-lt"/>
                        </a:rPr>
                        <a:t>12,8%</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a:effectLst/>
                          <a:latin typeface="+mn-lt"/>
                        </a:rPr>
                        <a:t>16,2%</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r>
              <a:tr h="435139">
                <a:tc>
                  <a:txBody>
                    <a:bodyPr/>
                    <a:lstStyle/>
                    <a:p>
                      <a:pPr algn="ctr">
                        <a:lnSpc>
                          <a:spcPct val="107000"/>
                        </a:lnSpc>
                        <a:spcAft>
                          <a:spcPts val="0"/>
                        </a:spcAft>
                      </a:pPr>
                      <a:r>
                        <a:rPr lang="sr-Latn-RS" sz="1200">
                          <a:effectLst/>
                          <a:latin typeface="+mn-lt"/>
                        </a:rPr>
                        <a:t>R.Federation</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a:effectLst/>
                          <a:latin typeface="+mn-lt"/>
                        </a:rPr>
                        <a:t>2,2%</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a:effectLst/>
                          <a:latin typeface="+mn-lt"/>
                        </a:rPr>
                        <a:t>4,7%</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r>
              <a:tr h="435139">
                <a:tc>
                  <a:txBody>
                    <a:bodyPr/>
                    <a:lstStyle/>
                    <a:p>
                      <a:pPr algn="ctr">
                        <a:lnSpc>
                          <a:spcPct val="107000"/>
                        </a:lnSpc>
                        <a:spcAft>
                          <a:spcPts val="0"/>
                        </a:spcAft>
                      </a:pPr>
                      <a:r>
                        <a:rPr lang="sr-Latn-RS" sz="1200">
                          <a:effectLst/>
                          <a:latin typeface="+mn-lt"/>
                        </a:rPr>
                        <a:t>China</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a:effectLst/>
                          <a:latin typeface="+mn-lt"/>
                        </a:rPr>
                        <a:t>8,8%</a:t>
                      </a:r>
                      <a:endParaRPr lang="sr-Latn-RS" sz="12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sr-Latn-RS" sz="1200" b="1">
                          <a:effectLst/>
                          <a:latin typeface="+mn-lt"/>
                        </a:rPr>
                        <a:t>2,3%</a:t>
                      </a:r>
                      <a:endParaRPr lang="sr-Latn-RS" sz="1200" b="1">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pic>
        <p:nvPicPr>
          <p:cNvPr id="9" name="Content Placeholder 8"/>
          <p:cNvPicPr>
            <a:picLocks noGrp="1" noChangeAspect="1"/>
          </p:cNvPicPr>
          <p:nvPr>
            <p:ph sz="half" idx="2"/>
          </p:nvPr>
        </p:nvPicPr>
        <p:blipFill>
          <a:blip r:embed="rId2"/>
          <a:stretch>
            <a:fillRect/>
          </a:stretch>
        </p:blipFill>
        <p:spPr>
          <a:xfrm>
            <a:off x="6489032" y="1764632"/>
            <a:ext cx="4259561" cy="3782132"/>
          </a:xfrm>
          <a:prstGeom prst="rect">
            <a:avLst/>
          </a:prstGeom>
        </p:spPr>
      </p:pic>
      <p:sp>
        <p:nvSpPr>
          <p:cNvPr id="10" name="Rectangle 9"/>
          <p:cNvSpPr/>
          <p:nvPr/>
        </p:nvSpPr>
        <p:spPr>
          <a:xfrm>
            <a:off x="838200" y="5620708"/>
            <a:ext cx="10696074" cy="1084015"/>
          </a:xfrm>
          <a:prstGeom prst="rect">
            <a:avLst/>
          </a:prstGeom>
        </p:spPr>
        <p:txBody>
          <a:bodyPr wrap="square">
            <a:spAutoFit/>
          </a:bodyPr>
          <a:lstStyle/>
          <a:p>
            <a:pPr marL="457200">
              <a:lnSpc>
                <a:spcPct val="107000"/>
              </a:lnSpc>
              <a:spcAft>
                <a:spcPts val="800"/>
              </a:spcAft>
            </a:pPr>
            <a:r>
              <a:rPr lang="sr-Latn-RS" smtClean="0">
                <a:effectLst/>
                <a:latin typeface="Calibri" panose="020F0502020204030204" pitchFamily="34" charset="0"/>
                <a:ea typeface="Calibri" panose="020F0502020204030204" pitchFamily="34" charset="0"/>
                <a:cs typeface="Times New Roman" panose="02020603050405020304" pitchFamily="18" charset="0"/>
              </a:rPr>
              <a:t>In period 2015-2022, the value of trade exchange between Serbia and China increased 4.15 times and Serbia's merchandise exports to China 59.5 times. </a:t>
            </a:r>
          </a:p>
          <a:p>
            <a:pPr marL="457200">
              <a:lnSpc>
                <a:spcPct val="107000"/>
              </a:lnSpc>
              <a:spcAft>
                <a:spcPts val="800"/>
              </a:spcAft>
            </a:pPr>
            <a:r>
              <a:rPr lang="sr-Latn-RS" b="1" smtClean="0">
                <a:effectLst/>
                <a:latin typeface="Calibri" panose="020F0502020204030204" pitchFamily="34" charset="0"/>
                <a:ea typeface="Calibri" panose="020F0502020204030204" pitchFamily="34" charset="0"/>
                <a:cs typeface="Times New Roman" panose="02020603050405020304" pitchFamily="18" charset="0"/>
              </a:rPr>
              <a:t>After Germany, China has become the second most important economic partner for Serbia</a:t>
            </a:r>
            <a:r>
              <a:rPr lang="sr-Latn-RS" smtClean="0">
                <a:effectLst/>
                <a:latin typeface="Calibri" panose="020F0502020204030204" pitchFamily="34" charset="0"/>
                <a:ea typeface="Calibri" panose="020F0502020204030204" pitchFamily="34" charset="0"/>
                <a:cs typeface="Times New Roman" panose="02020603050405020304" pitchFamily="18" charset="0"/>
              </a:rPr>
              <a:t>.</a:t>
            </a:r>
            <a:endParaRPr lang="sr-Latn-RS">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9704353" y="5374487"/>
            <a:ext cx="1625766" cy="246221"/>
          </a:xfrm>
          <a:prstGeom prst="rect">
            <a:avLst/>
          </a:prstGeom>
        </p:spPr>
        <p:txBody>
          <a:bodyPr wrap="none">
            <a:spAutoFit/>
          </a:bodyPr>
          <a:lstStyle/>
          <a:p>
            <a:r>
              <a:rPr lang="sr-Latn-RS" sz="1000" i="1" smtClean="0"/>
              <a:t>Source: author's calculation</a:t>
            </a:r>
            <a:endParaRPr lang="sr-Latn-RS" sz="1000" i="1"/>
          </a:p>
        </p:txBody>
      </p:sp>
    </p:spTree>
    <p:extLst>
      <p:ext uri="{BB962C8B-B14F-4D97-AF65-F5344CB8AC3E}">
        <p14:creationId xmlns:p14="http://schemas.microsoft.com/office/powerpoint/2010/main" val="566858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The essential outcome of this process</a:t>
            </a:r>
            <a:r>
              <a:rPr lang="sr-Latn-RS" smtClean="0"/>
              <a:t>:</a:t>
            </a:r>
            <a:br>
              <a:rPr lang="sr-Latn-RS" smtClean="0"/>
            </a:br>
            <a:r>
              <a:rPr lang="sr-Latn-RS"/>
              <a:t>Serbia vs Germany (EA) - divergence since </a:t>
            </a:r>
            <a:r>
              <a:rPr lang="sr-Latn-RS" smtClean="0"/>
              <a:t>2016...</a:t>
            </a:r>
            <a:endParaRPr lang="sr-Latn-RS"/>
          </a:p>
        </p:txBody>
      </p:sp>
      <p:pic>
        <p:nvPicPr>
          <p:cNvPr id="5" name="Content Placeholder 4"/>
          <p:cNvPicPr>
            <a:picLocks noGrp="1" noChangeAspect="1"/>
          </p:cNvPicPr>
          <p:nvPr>
            <p:ph sz="half" idx="1"/>
          </p:nvPr>
        </p:nvPicPr>
        <p:blipFill>
          <a:blip r:embed="rId2"/>
          <a:stretch>
            <a:fillRect/>
          </a:stretch>
        </p:blipFill>
        <p:spPr>
          <a:xfrm>
            <a:off x="993491" y="1925054"/>
            <a:ext cx="4685414" cy="3994256"/>
          </a:xfrm>
          <a:prstGeom prst="rect">
            <a:avLst/>
          </a:prstGeom>
        </p:spPr>
      </p:pic>
      <p:pic>
        <p:nvPicPr>
          <p:cNvPr id="6" name="Content Placeholder 5"/>
          <p:cNvPicPr>
            <a:picLocks noGrp="1" noChangeAspect="1"/>
          </p:cNvPicPr>
          <p:nvPr>
            <p:ph sz="half" idx="2"/>
          </p:nvPr>
        </p:nvPicPr>
        <p:blipFill>
          <a:blip r:embed="rId3"/>
          <a:stretch>
            <a:fillRect/>
          </a:stretch>
        </p:blipFill>
        <p:spPr>
          <a:xfrm>
            <a:off x="6152148" y="1918623"/>
            <a:ext cx="4652210" cy="4000687"/>
          </a:xfrm>
          <a:prstGeom prst="rect">
            <a:avLst/>
          </a:prstGeom>
        </p:spPr>
      </p:pic>
      <p:sp>
        <p:nvSpPr>
          <p:cNvPr id="7" name="Rectangle 6"/>
          <p:cNvSpPr/>
          <p:nvPr/>
        </p:nvSpPr>
        <p:spPr>
          <a:xfrm>
            <a:off x="8613490" y="6024134"/>
            <a:ext cx="2385589" cy="246221"/>
          </a:xfrm>
          <a:prstGeom prst="rect">
            <a:avLst/>
          </a:prstGeom>
        </p:spPr>
        <p:txBody>
          <a:bodyPr wrap="none">
            <a:spAutoFit/>
          </a:bodyPr>
          <a:lstStyle/>
          <a:p>
            <a:r>
              <a:rPr lang="sr-Latn-RS" sz="1000" i="1" smtClean="0"/>
              <a:t>Source: Eurostat data; author's calculation</a:t>
            </a:r>
            <a:endParaRPr lang="sr-Latn-RS" sz="1000" i="1"/>
          </a:p>
        </p:txBody>
      </p:sp>
    </p:spTree>
    <p:extLst>
      <p:ext uri="{BB962C8B-B14F-4D97-AF65-F5344CB8AC3E}">
        <p14:creationId xmlns:p14="http://schemas.microsoft.com/office/powerpoint/2010/main" val="205624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746</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Perspectives of enhancing cooperation:  Are rapid acceleration of bilateral merchandise trade and Chinese FDI inflows into Serbia can be sustained?</vt:lpstr>
      <vt:lpstr>Introduction</vt:lpstr>
      <vt:lpstr>Research objectives</vt:lpstr>
      <vt:lpstr>China's investments in Serbia</vt:lpstr>
      <vt:lpstr>PowerPoint Presentation</vt:lpstr>
      <vt:lpstr>Moreover, 98.2% of these investments were located in the mining, processing industry and construction sectors. </vt:lpstr>
      <vt:lpstr>Chinese investments in the Republic of Serbia,  by Branch of Activity </vt:lpstr>
      <vt:lpstr>The overall value of exports of the Republic of Serbia in the period 2017-2022 increased from EUR 15 billion to EUR 27.3 billion, respectively  Selected destinations of Serbian exports, period 2017-2022  by regions (countries):</vt:lpstr>
      <vt:lpstr>The essential outcome of this process: Serbia vs Germany (EA) - divergence since 2016...</vt:lpstr>
      <vt:lpstr>FTA - expectations and risks</vt:lpstr>
      <vt:lpstr>General 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of enhancing cooperation:  Are rapid acceleration of bilateral merchandise trade and Chinese FDI inflows into Serbia can be sustained?</dc:title>
  <dc:creator>Ivan Nikolic</dc:creator>
  <cp:lastModifiedBy>Ivan Nikolic</cp:lastModifiedBy>
  <cp:revision>11</cp:revision>
  <cp:lastPrinted>2023-07-04T12:29:10Z</cp:lastPrinted>
  <dcterms:created xsi:type="dcterms:W3CDTF">2023-07-04T08:46:44Z</dcterms:created>
  <dcterms:modified xsi:type="dcterms:W3CDTF">2023-07-04T12:39:55Z</dcterms:modified>
</cp:coreProperties>
</file>